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  <p:sldMasterId id="2147483726" r:id="rId3"/>
    <p:sldMasterId id="2147483738" r:id="rId4"/>
    <p:sldMasterId id="2147483755" r:id="rId5"/>
  </p:sldMasterIdLst>
  <p:sldIdLst>
    <p:sldId id="256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DFE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3D8C-C383-49A1-A749-5521E6F90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9E83FC-C6CA-4255-A6E0-90C8E6694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D2A59-53E2-4E9D-B43C-54E903751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9215E-1AD1-4694-9149-46E8076A7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1B926-BEBD-4088-B653-8F4361A8E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F8341-C6FF-4B4E-896D-682C4BDFF3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044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0143F-87FC-4332-85DF-9CBA78588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4BCE4A-629E-4B82-922C-1EDAB461AA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85FD7-D50E-4065-BD27-372D22FD7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CF544-5DA5-4434-B0A6-138611367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2545D-F280-4CCD-892C-7E8BCC566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E9682-C1AC-496C-AA4C-3EC1865377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988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9A4FC6-AE79-48EC-88C8-93B1BD2128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32A2A4-CBBF-440D-AD55-AF0F819D4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0BDE0-A644-4160-BAC0-D1DC044D4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72C44-5C62-4862-9159-89444EF70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66AFF-8C5D-449A-B05E-8DC640DB6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8FCB7-EC68-486F-83B9-6418964970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0200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>
            <a:extLst>
              <a:ext uri="{FF2B5EF4-FFF2-40B4-BE49-F238E27FC236}">
                <a16:creationId xmlns:a16="http://schemas.microsoft.com/office/drawing/2014/main" id="{21D74CF7-CEC7-4FA3-8087-9A7088425C9D}"/>
              </a:ext>
            </a:extLst>
          </p:cNvPr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0483" name="Group 3">
              <a:extLst>
                <a:ext uri="{FF2B5EF4-FFF2-40B4-BE49-F238E27FC236}">
                  <a16:creationId xmlns:a16="http://schemas.microsoft.com/office/drawing/2014/main" id="{7C15919D-A8AB-4812-B8B8-2374A5DA0D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0484" name="Rectangle 4">
                <a:extLst>
                  <a:ext uri="{FF2B5EF4-FFF2-40B4-BE49-F238E27FC236}">
                    <a16:creationId xmlns:a16="http://schemas.microsoft.com/office/drawing/2014/main" id="{BA593ED2-87F5-4BAF-9793-EAF9ECC2D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485" name="Rectangle 5">
                <a:extLst>
                  <a:ext uri="{FF2B5EF4-FFF2-40B4-BE49-F238E27FC236}">
                    <a16:creationId xmlns:a16="http://schemas.microsoft.com/office/drawing/2014/main" id="{D6DAF617-BB84-4A21-8259-7949D44CB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0486" name="Group 6">
              <a:extLst>
                <a:ext uri="{FF2B5EF4-FFF2-40B4-BE49-F238E27FC236}">
                  <a16:creationId xmlns:a16="http://schemas.microsoft.com/office/drawing/2014/main" id="{B25503E6-27B6-42F4-A26C-81A48CFB7B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0487" name="Rectangle 7">
                <a:extLst>
                  <a:ext uri="{FF2B5EF4-FFF2-40B4-BE49-F238E27FC236}">
                    <a16:creationId xmlns:a16="http://schemas.microsoft.com/office/drawing/2014/main" id="{C564532C-5963-49AE-A128-6AF0DAC11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488" name="Rectangle 8">
                <a:extLst>
                  <a:ext uri="{FF2B5EF4-FFF2-40B4-BE49-F238E27FC236}">
                    <a16:creationId xmlns:a16="http://schemas.microsoft.com/office/drawing/2014/main" id="{4C11D5A7-D552-4A50-92D8-20F23804A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036013F1-2448-4DF1-B02D-90D059D72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A626347A-3C08-44B7-8B67-06CD65E8F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FB66C01E-6787-4328-87DA-F2E3C229A47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0492" name="Rectangle 12">
            <a:extLst>
              <a:ext uri="{FF2B5EF4-FFF2-40B4-BE49-F238E27FC236}">
                <a16:creationId xmlns:a16="http://schemas.microsoft.com/office/drawing/2014/main" id="{62206ED1-2A08-4134-B43E-27B3F9DDC2E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id="{943425DC-EA57-4D1C-AB83-A542A0EE733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id="{01957DD9-0249-46E3-B9A8-F75BDA27BB9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id="{089EC6B2-3A8A-4945-981F-79BE9DC8E79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id="{2517B97A-883D-4B64-BA6B-4A8C458A0A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A7889E6-31E6-47E1-A312-2FA8F13EC8C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943B2-6A22-45E0-8D27-0A8C29F73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591B5-4825-419C-87C9-7454402FF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83742-DFD0-454D-9D22-85C2CFAF3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00843-E201-498F-991C-25E405E35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6B442-5C18-49F5-9D6C-0257BD0CD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23A0D-4628-477C-B721-1EB630B14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981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E5BD6-AB05-408A-9EAC-4A325AEE8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AB3B4-D8F4-4F14-AC83-3E64E71CC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A50EF-1D84-4E21-B92F-B69CE4B37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58EBF-84F1-45A4-9B1A-9991F0F9E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FD73B-9189-4EEE-9267-AD2888AB2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45CA4-B666-41ED-998F-ACC058A44F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864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C61BA-12B6-4725-9E4A-FDBE0C5EF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BD55C-B10C-4348-9A75-50585871E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F7F45C-4B09-49BF-B864-86465681B8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2EF840-8BE1-4581-B6EA-8052D0F43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BF70C-8647-4AB3-8EEF-13221458D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E5ADD6-8C3C-40E7-A825-8D92D18C6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DDA89-AEA1-44A5-9984-9CC1F616C1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50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8945B-3B69-40FC-ABB7-7DDCC1D0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64F59D-666E-4471-95DB-6711B939B1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A35E36-E284-40AD-8B3C-3A7311976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91CD58-4378-4E35-B1D8-65ACF26913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51B137-2AAD-4B3F-ADD5-4EFE85EED8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3A761-58A3-42C0-99AC-95A28532F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365698-0542-49B4-87D5-507F7CB2C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AFAD15-F692-4869-A2AA-59B8018AA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A1B93-4A20-4464-BF9D-78AD22EE12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6869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FF5B8-D681-4F12-9298-5AEA3337B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60D8A5-DCC0-4978-909B-D2BA8213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F91E4-06BF-4076-BC94-5B04B2B18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291C0E-0D03-427F-B8A4-8950782A9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31CB5-9DC9-4B21-96AA-049488C099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018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2A8829-FA1C-492F-B861-0217306C9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25096D-8A39-46BC-B7DA-19CA3AC63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B686E6-B80B-48E6-A347-3E2EA3CF1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B5A52-3FF8-4E2F-A5A1-31D12DC52D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0645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9A8ED-74A0-4928-BB95-B46C94105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48784-86E8-4B14-936F-9B32B336B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9813F-2B0F-4592-A75B-96ADDA84F8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BCFF20-F6B0-41A7-B5C3-CBFA4C7B6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E12CC-44D0-4704-99D0-1669B91B6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2E9341-BD22-4BC3-BEE7-F07E81A79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18EE3-F4FB-406B-B497-05C83C48E1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0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6562B-A603-4842-84B7-6929D66B7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B8707-DEE1-4519-9D3D-8E7D129E7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A53BB-FBF6-4DE7-94CD-F8E40D3AB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C0F38-8DFC-442A-8EE1-1E9FE2C37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99E87-780D-403C-A65C-ACCF4D46D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53D08-C274-4C9F-89D0-FABC57938F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5958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BD724-A960-4EAE-991D-C9A0E0261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0B8F8D-9F28-484C-9082-96041536BD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BEA96E-3E66-4259-8384-9DB894813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288CB-0FBC-4E06-8C7A-9EAB8BDC5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38EC4B-8BF0-4491-8C28-8B44644E4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5C1873-4050-4D81-9D29-4DB316EFB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7FB7A-DD71-400E-BAE8-34E6989723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9588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FA5A3-935E-4DD5-A078-A9E36CAE2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05B008-F51C-4F00-A23A-93150CE6EB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3379C-0EE0-4758-9256-163208B89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F31A4-4D43-47A7-8E75-EC22B73CE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05D8D-08CF-4BEA-B3CE-46597CE8F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7B50D-068C-4D85-9D1F-54DB9D8A7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262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CFA3F9-E62F-4D9A-81C3-999D3D5216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A4B48E-B211-4182-9D67-7A98BD9DE6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61D07-72F2-4673-A58C-83FB620A8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E2A9A-333F-4858-AEDA-2DB680227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E4C23-F411-46D9-8E6D-F5E370BA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CD80B-0DC9-49A9-978B-CA1832EDD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73654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EB296-BA3A-411D-B713-81FE17D2CF7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615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9D1A-9E1E-4F60-A9C6-25F86460E53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3166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0C87-F4DD-41EB-8968-7731EC9D314D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55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811A-8B2F-4EF3-873B-63F9E1612A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64360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73A44-5D97-414B-99CD-8E913A52C35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8375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1275-0BB4-4DD6-AD54-28160840B3E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63333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8592-9BD2-4F6E-8BC5-9E9D9B1ED24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2061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6E5D6-A110-40E7-8EFF-125CB29D4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3A5581-D5F8-4D71-B452-3CAC58229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B7887-9CE6-4F3C-A5AB-BC994AB68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D5326-E7EA-46A7-930E-178D79E7B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1E504-B878-47DE-95E5-E8D4AD68F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06692-2911-4360-A527-ABD350BB7B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76627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4F625F-02F0-4B8D-ACF3-72A6AE8E9FD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60255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251-952C-4651-AD02-CE21256264B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77808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1B1E2-6F59-42F0-91B8-D421E3A49C1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171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95B9-49BC-44FA-85AD-51DC9F405F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1423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89E6-31E6-47E1-A312-2FA8F13EC8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33370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23A0D-4628-477C-B721-1EB630B148C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2378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5CA4-B666-41ED-998F-ACC058A44F4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481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DDA89-AEA1-44A5-9984-9CC1F616C1A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44577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1B93-4A20-4464-BF9D-78AD22EE123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99832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31CB5-9DC9-4B21-96AA-049488C0995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090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08F90-66DF-471D-BB44-C6B5B7A32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1B360-21B7-4917-ACDF-653917AAB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A79B31-F200-496A-9B9F-5BCDD917A4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F5642-55C3-47AF-A9B6-A919DE27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6CB7C-7F03-40E2-808C-77BDAA44C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1FC890-BD26-404B-B975-C4E713235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19497-B085-4A2A-AA86-0ED094111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74898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B5A52-3FF8-4E2F-A5A1-31D12DC52DD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4891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8EE3-F4FB-406B-B497-05C83C48E10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02698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FB7A-DD71-400E-BAE8-34E69897233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70946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E924-B5F4-4CB4-A0BF-C427E030A3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73534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E924-B5F4-4CB4-A0BF-C427E030A37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90492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E924-B5F4-4CB4-A0BF-C427E030A3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13158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E924-B5F4-4CB4-A0BF-C427E030A37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27426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E924-B5F4-4CB4-A0BF-C427E030A3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9723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B50D-068C-4D85-9D1F-54DB9D8A7E3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7878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CD80B-0DC9-49A9-978B-CA1832EDD6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548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B7C3A-D5F3-40C0-BE5B-0A73F6F92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3717B3-97A9-4020-9BCF-A840CC476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2A8CE-CDED-4B75-8ADE-8D38A869F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5B53F3-57B6-4CBA-8D53-0D3F44145D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723212-1313-4D8E-8C9C-5D4A3CB71C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F68CB0-3217-46EC-B63D-A2D271BDE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FB36C3-083B-4C19-90B8-7665F4C29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736A0F-56BF-4D64-BF36-58C91C9C4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42A8A-899D-4DB3-ADD2-CE9C7E741B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15886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89E6-31E6-47E1-A312-2FA8F13EC8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46804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23A0D-4628-477C-B721-1EB630B148C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40475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5CA4-B666-41ED-998F-ACC058A44F4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8549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DDA89-AEA1-44A5-9984-9CC1F616C1A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506633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1B93-4A20-4464-BF9D-78AD22EE123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64618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31CB5-9DC9-4B21-96AA-049488C0995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4772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B5A52-3FF8-4E2F-A5A1-31D12DC52DD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6610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8EE3-F4FB-406B-B497-05C83C48E10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3585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9B8FE924-B5F4-4CB4-A0BF-C427E030A3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91107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E924-B5F4-4CB4-A0BF-C427E030A3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4798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6C6F3-78FE-4B7F-A5E7-FF2CF1E5E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945A42-EC10-4EA1-A436-697EEB892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4D7A4E-6801-4A47-859A-B39F09292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99A6BD-68D8-4796-B7D4-5632F0321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EDB09-ADE4-4B25-839E-D1886FC8B2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754701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E924-B5F4-4CB4-A0BF-C427E030A3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11052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E924-B5F4-4CB4-A0BF-C427E030A3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968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7B50D-068C-4D85-9D1F-54DB9D8A7E3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74118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CD80B-0DC9-49A9-978B-CA1832EDD6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5197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2F233E-8EC7-4C8F-B306-275970594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EED98D-ABAC-498D-83DA-C36ECF85D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7FEB1-86E2-4A86-9DBF-1D2A3067E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27E6F-A351-4DAF-B754-2DF10AE9ED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2127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B90E0-B453-44C6-A3CD-4F85AB989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A4258-2FFC-4846-AC70-7EC7A0F14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682208-5479-462E-A785-9FD8A8E503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6ADE00-D474-47A5-A42D-8453CDB43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04DAA-BDF9-451F-8970-1D66E0539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3D1F6E-6FEB-410F-B3E1-136AFDACC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B4268-9AC3-42FF-94BA-B7E19DAEE0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513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03ABF-4336-4BE7-B492-A9052D328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12D2DF-8770-4636-9093-610E197BF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1CE3E1-66A1-43E1-B813-2655FEC929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9FFAAD-742A-40ED-B7F0-C3A6BB20C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DC1D6-2115-4AD6-A37F-1C37FF20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6CFCDE-62A9-49F6-95F2-98A0BA56B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244D7-EF27-4BFC-BB0A-77EC16FBB4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3745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F3B6D6F-86FA-498B-BE88-03D73601AE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EF647FC-1DDB-4796-B277-59A442EFC4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3F58B0E-88CB-444D-B2DC-A7D863748A7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2F20B72-29B2-43A1-8A95-62346B4D6B7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17B68E5-01B4-4ACF-8F43-47793B9692D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C59E285-9A81-4061-A04F-32849D6A795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7B2FB636-F1E7-4F0E-BC52-2FB8714E5A2E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altLang="en-US" sz="2400">
              <a:latin typeface="Tahoma" panose="020B0604030504040204" pitchFamily="34" charset="0"/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7B525D11-D6C9-40EE-AE0B-F1B8089F52B9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altLang="en-US" sz="2400">
              <a:latin typeface="Tahoma" panose="020B0604030504040204" pitchFamily="34" charset="0"/>
            </a:endParaRPr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AFFE4A0D-BB4A-4938-A2F3-B23F0E902531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altLang="en-US" sz="2400">
              <a:latin typeface="Tahoma" panose="020B0604030504040204" pitchFamily="34" charset="0"/>
            </a:endParaRPr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19791F6B-EECC-4C86-A372-481839AD6E98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altLang="en-US" sz="2400">
              <a:latin typeface="Tahoma" panose="020B0604030504040204" pitchFamily="34" charset="0"/>
            </a:endParaRP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C54FD7C4-36C0-4F6A-A60A-E3517634E30E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altLang="en-US" sz="2400">
              <a:latin typeface="Tahoma" panose="020B0604030504040204" pitchFamily="34" charset="0"/>
            </a:endParaRPr>
          </a:p>
        </p:txBody>
      </p:sp>
      <p:sp>
        <p:nvSpPr>
          <p:cNvPr id="19463" name="Rectangle 7">
            <a:extLst>
              <a:ext uri="{FF2B5EF4-FFF2-40B4-BE49-F238E27FC236}">
                <a16:creationId xmlns:a16="http://schemas.microsoft.com/office/drawing/2014/main" id="{04D145D4-F9C8-49AD-8F08-120EBE008A1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altLang="en-US" sz="2400">
              <a:latin typeface="Tahoma" panose="020B0604030504040204" pitchFamily="34" charset="0"/>
            </a:endParaRPr>
          </a:p>
        </p:txBody>
      </p:sp>
      <p:sp>
        <p:nvSpPr>
          <p:cNvPr id="19464" name="Rectangle 8">
            <a:extLst>
              <a:ext uri="{FF2B5EF4-FFF2-40B4-BE49-F238E27FC236}">
                <a16:creationId xmlns:a16="http://schemas.microsoft.com/office/drawing/2014/main" id="{819E5F39-41F8-45B1-8C84-C21297319A89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altLang="en-US" sz="2400">
              <a:latin typeface="Tahoma" panose="020B0604030504040204" pitchFamily="34" charset="0"/>
            </a:endParaRPr>
          </a:p>
        </p:txBody>
      </p:sp>
      <p:sp>
        <p:nvSpPr>
          <p:cNvPr id="19465" name="Rectangle 9">
            <a:extLst>
              <a:ext uri="{FF2B5EF4-FFF2-40B4-BE49-F238E27FC236}">
                <a16:creationId xmlns:a16="http://schemas.microsoft.com/office/drawing/2014/main" id="{9FFD277A-E00A-40B3-8B0A-49DC6891E5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9466" name="Rectangle 10">
            <a:extLst>
              <a:ext uri="{FF2B5EF4-FFF2-40B4-BE49-F238E27FC236}">
                <a16:creationId xmlns:a16="http://schemas.microsoft.com/office/drawing/2014/main" id="{6BB74257-3C41-4D07-A4EB-7768B39B38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467" name="Rectangle 11">
            <a:extLst>
              <a:ext uri="{FF2B5EF4-FFF2-40B4-BE49-F238E27FC236}">
                <a16:creationId xmlns:a16="http://schemas.microsoft.com/office/drawing/2014/main" id="{EDBD1CAA-E91F-4771-82AB-3BB9CADCD18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9468" name="Rectangle 12">
            <a:extLst>
              <a:ext uri="{FF2B5EF4-FFF2-40B4-BE49-F238E27FC236}">
                <a16:creationId xmlns:a16="http://schemas.microsoft.com/office/drawing/2014/main" id="{1114B6BE-604A-46F2-A78A-5AA66C82C82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9469" name="Rectangle 13">
            <a:extLst>
              <a:ext uri="{FF2B5EF4-FFF2-40B4-BE49-F238E27FC236}">
                <a16:creationId xmlns:a16="http://schemas.microsoft.com/office/drawing/2014/main" id="{78205B6F-08A4-4CA5-8747-B97AC02DC98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B8FE924-B5F4-4CB4-A0BF-C427E030A3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C59E285-9A81-4061-A04F-32849D6A795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4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C59E285-9A81-4061-A04F-32849D6A795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869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C59E285-9A81-4061-A04F-32849D6A795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0233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287F371E-FCF7-4EA2-A0E1-EEB1C296437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2413" y="115888"/>
            <a:ext cx="4103687" cy="4392612"/>
          </a:xfrm>
          <a:solidFill>
            <a:srgbClr val="F8FDFE"/>
          </a:solidFill>
          <a:ln w="76200" cmpd="tri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altLang="en-US" sz="28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Gendered Energy marginality: Exclusion Through  Informal Social Norms</a:t>
            </a:r>
            <a:endParaRPr lang="en-US" altLang="en-US" sz="2800" b="1" dirty="0">
              <a:solidFill>
                <a:srgbClr val="FF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3D62CF2A-A304-46AC-AE58-20FD62B08D4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79388" y="5013474"/>
            <a:ext cx="4248150" cy="14398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GB" altLang="en-US" sz="2000" b="1" dirty="0"/>
          </a:p>
          <a:p>
            <a:r>
              <a:rPr lang="en-GB" altLang="en-US" sz="2000" b="1" dirty="0"/>
              <a:t>Jon Cloke (LCEDN and Loughborough University) </a:t>
            </a:r>
            <a:endParaRPr lang="en-US" altLang="en-US" sz="2000" b="1" dirty="0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FD4515D8-8127-4017-A364-0613A5261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0"/>
            <a:ext cx="4140200" cy="299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>
            <a:extLst>
              <a:ext uri="{FF2B5EF4-FFF2-40B4-BE49-F238E27FC236}">
                <a16:creationId xmlns:a16="http://schemas.microsoft.com/office/drawing/2014/main" id="{ECF2D9E6-6DE4-43DF-8E5F-108C2B25F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97200"/>
            <a:ext cx="4464050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AE4D1378-C262-4B0E-A029-3F92499C3AF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395536" y="316483"/>
            <a:ext cx="8136904" cy="1168301"/>
          </a:xfrm>
        </p:spPr>
        <p:txBody>
          <a:bodyPr>
            <a:normAutofit fontScale="90000"/>
          </a:bodyPr>
          <a:lstStyle/>
          <a:p>
            <a:r>
              <a:rPr lang="en-GB" altLang="en-US" sz="3200" b="1" dirty="0"/>
              <a:t>Using </a:t>
            </a:r>
            <a:r>
              <a:rPr lang="en-GB" altLang="en-US" b="1" dirty="0"/>
              <a:t>Energy Marginalization </a:t>
            </a:r>
            <a:r>
              <a:rPr lang="en-GB" altLang="en-US" sz="3200" b="1" dirty="0"/>
              <a:t>to Understand </a:t>
            </a:r>
            <a:r>
              <a:rPr lang="en-GB" altLang="en-US" b="1" dirty="0"/>
              <a:t>Energy Poverty</a:t>
            </a:r>
            <a:r>
              <a:rPr lang="en-GB" altLang="en-US" sz="3200" b="1" dirty="0"/>
              <a:t>..</a:t>
            </a:r>
            <a:endParaRPr lang="en-US" altLang="en-US" sz="3200" b="1" dirty="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0922F43-1E88-4B9C-B387-3D86224F490B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251520" y="1944215"/>
            <a:ext cx="4104456" cy="387322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altLang="en-US" sz="2800" b="1" dirty="0"/>
              <a:t>Marginality (Gurung and </a:t>
            </a:r>
            <a:r>
              <a:rPr lang="en-GB" altLang="en-US" sz="2800" b="1" dirty="0" err="1"/>
              <a:t>Kollmair</a:t>
            </a:r>
            <a:r>
              <a:rPr lang="en-GB" altLang="en-US" sz="2800" b="1" dirty="0"/>
              <a:t>, 2005: 10)</a:t>
            </a:r>
          </a:p>
          <a:p>
            <a:pPr marL="0" indent="0">
              <a:buNone/>
            </a:pPr>
            <a:endParaRPr lang="en-GB" altLang="en-US" sz="2800" b="1" dirty="0"/>
          </a:p>
          <a:p>
            <a:pPr marL="0" indent="0">
              <a:buNone/>
            </a:pPr>
            <a:r>
              <a:rPr lang="en-GB" altLang="en-US" sz="2800" dirty="0"/>
              <a:t>“Marginality is generally used to describe and analyse socio-cultural, political and economic spheres, where disadvantaged people struggle to gain access (societal and spatial) to resources, and full participation in social life "</a:t>
            </a:r>
            <a:endParaRPr lang="en-US" alt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1C024A-B5B4-4CF7-BF12-A45556F8A3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47652" y="2176462"/>
            <a:ext cx="3873231" cy="36724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indoor, sitting&#10;&#10;Description generated with high confidence">
            <a:extLst>
              <a:ext uri="{FF2B5EF4-FFF2-40B4-BE49-F238E27FC236}">
                <a16:creationId xmlns:a16="http://schemas.microsoft.com/office/drawing/2014/main" id="{7CA15678-14C0-44FF-A9E3-041E86B9D8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82554" y="1916832"/>
            <a:ext cx="3153742" cy="3153742"/>
          </a:xfrm>
          <a:prstGeom prst="rect">
            <a:avLst/>
          </a:prstGeom>
        </p:spPr>
      </p:pic>
      <p:sp>
        <p:nvSpPr>
          <p:cNvPr id="22530" name="Rectangle 2">
            <a:extLst>
              <a:ext uri="{FF2B5EF4-FFF2-40B4-BE49-F238E27FC236}">
                <a16:creationId xmlns:a16="http://schemas.microsoft.com/office/drawing/2014/main" id="{90DA9F5B-3A5A-4365-95F7-721E8DAA91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44624"/>
            <a:ext cx="6552728" cy="1320800"/>
          </a:xfrm>
        </p:spPr>
        <p:txBody>
          <a:bodyPr anchor="t">
            <a:normAutofit/>
          </a:bodyPr>
          <a:lstStyle/>
          <a:p>
            <a:r>
              <a:rPr lang="en-GB" altLang="en-US" dirty="0"/>
              <a:t>An </a:t>
            </a:r>
            <a:r>
              <a:rPr lang="en-GB" altLang="en-US" b="1" dirty="0"/>
              <a:t>energy marginality</a:t>
            </a:r>
            <a:r>
              <a:rPr lang="en-GB" altLang="en-US" dirty="0"/>
              <a:t> analysis…</a:t>
            </a:r>
            <a:endParaRPr lang="en-US" altLang="en-US" dirty="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6240ACD-AF2E-4ABB-BF28-94586046471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5496" y="1412776"/>
            <a:ext cx="3903042" cy="4968551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altLang="en-US" sz="1600" dirty="0"/>
              <a:t>Two major conceptual frameworks of marginality: </a:t>
            </a:r>
          </a:p>
          <a:p>
            <a:pPr>
              <a:lnSpc>
                <a:spcPct val="90000"/>
              </a:lnSpc>
            </a:pPr>
            <a:endParaRPr lang="en-GB" altLang="en-US" sz="1600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en-GB" altLang="en-US" dirty="0"/>
              <a:t>1) </a:t>
            </a:r>
            <a:r>
              <a:rPr lang="en-GB" altLang="en-US" b="1" dirty="0"/>
              <a:t>Societal framework</a:t>
            </a:r>
            <a:r>
              <a:rPr lang="en-GB" altLang="en-US" dirty="0"/>
              <a:t> focusing on human dimensions; emphasises understanding of underlying causes of energy exclusion, inequality, GENDER, social injustice and spatial segregation of people;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en-GB" altLang="en-US" dirty="0"/>
              <a:t>2) </a:t>
            </a:r>
            <a:r>
              <a:rPr lang="en-GB" altLang="en-US" b="1" dirty="0"/>
              <a:t>Physical/Spatial dimension</a:t>
            </a:r>
            <a:r>
              <a:rPr lang="en-GB" altLang="en-US" dirty="0"/>
              <a:t>, based on physical location, distance from centres of development, poor integration into systems. </a:t>
            </a:r>
          </a:p>
          <a:p>
            <a:pPr lvl="1">
              <a:lnSpc>
                <a:spcPct val="90000"/>
              </a:lnSpc>
            </a:pPr>
            <a:endParaRPr lang="en-GB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9B0EC7-9DEF-40F9-92DC-E3EF471A1279}"/>
              </a:ext>
            </a:extLst>
          </p:cNvPr>
          <p:cNvSpPr txBox="1"/>
          <p:nvPr/>
        </p:nvSpPr>
        <p:spPr>
          <a:xfrm>
            <a:off x="539552" y="5661248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Approach combines the technological with the sociological – an interface between two approaches with a tendency to self-isolate?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3763F2C4-19AA-4CB5-95EC-EBBD26B824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10978" y="214313"/>
            <a:ext cx="6805438" cy="1462087"/>
          </a:xfrm>
        </p:spPr>
        <p:txBody>
          <a:bodyPr/>
          <a:lstStyle/>
          <a:p>
            <a:r>
              <a:rPr lang="en-GB" altLang="en-US" dirty="0"/>
              <a:t>Gendered energy marginalization…</a:t>
            </a:r>
            <a:endParaRPr lang="en-US" altLang="en-US" dirty="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86E34DFF-8520-49A4-98E5-971B9A2041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9750" y="2233613"/>
            <a:ext cx="8415338" cy="4435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sz="1600" b="1" dirty="0"/>
              <a:t>Comprehension of energy poverty and access entails understanding complex flows through dynamic systems:</a:t>
            </a:r>
          </a:p>
          <a:p>
            <a:pPr>
              <a:lnSpc>
                <a:spcPct val="80000"/>
              </a:lnSpc>
            </a:pPr>
            <a:endParaRPr lang="en-GB" altLang="en-US" sz="1600" b="1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1600" b="1" dirty="0"/>
              <a:t>	“Women, in particular, may be vulnerable to the effects of poverty and 	the causes of women’s poverty, and how poverty is experienced, may 	differ from men.” (Bradshaw et al, 2016: 1).</a:t>
            </a:r>
          </a:p>
          <a:p>
            <a:pPr>
              <a:lnSpc>
                <a:spcPct val="80000"/>
              </a:lnSpc>
            </a:pPr>
            <a:endParaRPr lang="en-GB" altLang="en-US" sz="1600" b="1" dirty="0"/>
          </a:p>
          <a:p>
            <a:pPr>
              <a:lnSpc>
                <a:spcPct val="80000"/>
              </a:lnSpc>
            </a:pPr>
            <a:r>
              <a:rPr lang="en-GB" altLang="en-US" sz="1600" b="1" dirty="0"/>
              <a:t>The focus on definition in terms like ‘energy poverty/access’ suggest simplistic economic or technical ‘fixes’ (</a:t>
            </a:r>
            <a:r>
              <a:rPr lang="en-GB" altLang="en-US" sz="1600" b="1" dirty="0" err="1"/>
              <a:t>Makhabane</a:t>
            </a:r>
            <a:r>
              <a:rPr lang="en-GB" altLang="en-US" sz="1600" b="1" dirty="0"/>
              <a:t>, 2002) and away from complex (but as important) aspects such as GENDERED USE PATTERNS. </a:t>
            </a:r>
          </a:p>
          <a:p>
            <a:pPr>
              <a:lnSpc>
                <a:spcPct val="80000"/>
              </a:lnSpc>
            </a:pPr>
            <a:endParaRPr lang="en-GB" altLang="en-US" sz="1600" b="1" dirty="0"/>
          </a:p>
          <a:p>
            <a:pPr>
              <a:lnSpc>
                <a:spcPct val="80000"/>
              </a:lnSpc>
            </a:pPr>
            <a:r>
              <a:rPr lang="en-GB" altLang="en-US" sz="1600" b="1" dirty="0"/>
              <a:t>Energy poverty relates not just to quantities of energy but ease of access, quality, availability and appropriateness of that energy TO MEN AND WOMEN. </a:t>
            </a:r>
          </a:p>
          <a:p>
            <a:pPr>
              <a:lnSpc>
                <a:spcPct val="80000"/>
              </a:lnSpc>
            </a:pPr>
            <a:endParaRPr lang="en-GB" altLang="en-US" sz="1600" b="1" dirty="0"/>
          </a:p>
          <a:p>
            <a:pPr>
              <a:lnSpc>
                <a:spcPct val="80000"/>
              </a:lnSpc>
            </a:pPr>
            <a:r>
              <a:rPr lang="en-GB" altLang="en-US" sz="1600" b="1" dirty="0"/>
              <a:t>GENDERED ENERGY MARGINALITY - processes of exclusion relating to culture, socio-economic environment, informal social norms and the politics of energy generation, distribution and use. </a:t>
            </a:r>
          </a:p>
          <a:p>
            <a:pPr>
              <a:lnSpc>
                <a:spcPct val="80000"/>
              </a:lnSpc>
            </a:pPr>
            <a:endParaRPr lang="en-GB" altLang="en-US" sz="16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488043" y="650724"/>
            <a:ext cx="5143500" cy="5556552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6E837C-3BBB-4CE8-95DE-7FC5E39A7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636" y="1734857"/>
            <a:ext cx="2937220" cy="3388287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2800" dirty="0"/>
              <a:t>How to include unwritten rules of society in policy?</a:t>
            </a:r>
            <a:br>
              <a:rPr lang="en-GB" sz="2800" dirty="0"/>
            </a:br>
            <a:r>
              <a:rPr lang="en-GB" sz="2800" dirty="0"/>
              <a:t>How to understand social conditions allocating energy ‘roles’ to men and  women?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40866-4092-4B3B-95DE-2B6142784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0619" y="978993"/>
            <a:ext cx="3329345" cy="4900014"/>
          </a:xfrm>
          <a:effectLst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b="1" dirty="0"/>
              <a:t>LEADING TO:</a:t>
            </a:r>
          </a:p>
          <a:p>
            <a:pPr marL="0" indent="0" algn="ctr">
              <a:buNone/>
            </a:pPr>
            <a:endParaRPr lang="en-GB" sz="2000" b="1" dirty="0"/>
          </a:p>
          <a:p>
            <a:pPr marL="0" indent="0" algn="ctr">
              <a:buNone/>
            </a:pPr>
            <a:r>
              <a:rPr lang="en-GB" sz="2000" b="1" dirty="0"/>
              <a:t>Gendered processes of exclusion relating to culture, socio-economic environment, informal social norms and the politics of energy generation, distribution and use.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451204"/>
      </p:ext>
    </p:extLst>
  </p:cSld>
  <p:clrMapOvr>
    <a:masterClrMapping/>
  </p:clrMapOvr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Override1.xml><?xml version="1.0" encoding="utf-8"?>
<a:themeOverride xmlns:a="http://schemas.openxmlformats.org/drawingml/2006/main">
  <a:clrScheme name="Default Design 5">
    <a:dk1>
      <a:srgbClr val="000000"/>
    </a:dk1>
    <a:lt1>
      <a:srgbClr val="FFFFD9"/>
    </a:lt1>
    <a:dk2>
      <a:srgbClr val="000000"/>
    </a:dk2>
    <a:lt2>
      <a:srgbClr val="777777"/>
    </a:lt2>
    <a:accent1>
      <a:srgbClr val="FFFFF7"/>
    </a:accent1>
    <a:accent2>
      <a:srgbClr val="33CCCC"/>
    </a:accent2>
    <a:accent3>
      <a:srgbClr val="FFFFE9"/>
    </a:accent3>
    <a:accent4>
      <a:srgbClr val="000000"/>
    </a:accent4>
    <a:accent5>
      <a:srgbClr val="FFFFFA"/>
    </a:accent5>
    <a:accent6>
      <a:srgbClr val="2DB9B9"/>
    </a:accent6>
    <a:hlink>
      <a:srgbClr val="FF5050"/>
    </a:hlink>
    <a:folHlink>
      <a:srgbClr val="FF99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213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9" baseType="lpstr">
      <vt:lpstr>Arial</vt:lpstr>
      <vt:lpstr>Times New Roman</vt:lpstr>
      <vt:lpstr>Verdana</vt:lpstr>
      <vt:lpstr>Wingdings</vt:lpstr>
      <vt:lpstr>Arial Black</vt:lpstr>
      <vt:lpstr>Tahoma</vt:lpstr>
      <vt:lpstr>Lucida Console</vt:lpstr>
      <vt:lpstr>Calisto MT</vt:lpstr>
      <vt:lpstr>ＭＳ Ｐゴシック</vt:lpstr>
      <vt:lpstr>Default Design</vt:lpstr>
      <vt:lpstr>Blends</vt:lpstr>
      <vt:lpstr>Retrospect</vt:lpstr>
      <vt:lpstr>Facet</vt:lpstr>
      <vt:lpstr>Quotable</vt:lpstr>
      <vt:lpstr>Gendered Energy marginality: Exclusion Through  Informal Social Norms</vt:lpstr>
      <vt:lpstr>Using Energy Marginalization to Understand Energy Poverty..</vt:lpstr>
      <vt:lpstr>An energy marginality analysis…</vt:lpstr>
      <vt:lpstr>Gendered energy marginalization…</vt:lpstr>
      <vt:lpstr>How to include unwritten rules of society in policy? How to understand social conditions allocating energy ‘roles’ to men and  women?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Marginality</dc:title>
  <dc:creator>Jon</dc:creator>
  <cp:lastModifiedBy>Jon Cloke</cp:lastModifiedBy>
  <cp:revision>31</cp:revision>
  <dcterms:created xsi:type="dcterms:W3CDTF">2010-09-29T10:47:43Z</dcterms:created>
  <dcterms:modified xsi:type="dcterms:W3CDTF">2018-05-29T21:55:21Z</dcterms:modified>
</cp:coreProperties>
</file>